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Flowchart: Process 16"/>
          <p:cNvSpPr/>
          <p:nvPr/>
        </p:nvSpPr>
        <p:spPr>
          <a:xfrm>
            <a:off x="427037" y="3736975"/>
            <a:ext cx="6335714" cy="349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Process 5"/>
          <p:cNvSpPr/>
          <p:nvPr/>
        </p:nvSpPr>
        <p:spPr>
          <a:xfrm>
            <a:off x="-1" y="6418262"/>
            <a:ext cx="9155115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3" name="Straight Connector 3"/>
          <p:cNvSpPr/>
          <p:nvPr/>
        </p:nv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Flowchart: Process 7"/>
          <p:cNvSpPr/>
          <p:nvPr/>
        </p:nvSpPr>
        <p:spPr>
          <a:xfrm>
            <a:off x="427037" y="3736975"/>
            <a:ext cx="6335714" cy="349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" name="Title 1"/>
          <p:cNvSpPr txBox="1"/>
          <p:nvPr/>
        </p:nvSpPr>
        <p:spPr>
          <a:xfrm>
            <a:off x="427037" y="3962400"/>
            <a:ext cx="3535364" cy="4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4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1.gif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8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Going Live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 txBox="1"/>
          <p:nvPr/>
        </p:nvSpPr>
        <p:spPr>
          <a:xfrm>
            <a:off x="304919" y="97919"/>
            <a:ext cx="4076281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Recap</a:t>
            </a:r>
          </a:p>
        </p:txBody>
      </p:sp>
      <p:sp>
        <p:nvSpPr>
          <p:cNvPr id="90" name="CustomShape 2"/>
          <p:cNvSpPr txBox="1"/>
          <p:nvPr/>
        </p:nvSpPr>
        <p:spPr>
          <a:xfrm>
            <a:off x="304919" y="762119"/>
            <a:ext cx="8740442" cy="4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1" sz="2200">
                <a:latin typeface="+mj-lt"/>
                <a:ea typeface="+mj-ea"/>
                <a:cs typeface="+mj-cs"/>
                <a:sym typeface="Arial"/>
              </a:defRPr>
            </a:pPr>
            <a:r>
              <a:t>In just one whirlwind week we’ve covered:</a:t>
            </a:r>
          </a:p>
          <a:p>
            <a:pPr/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Full-Stack Development Conceptually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Terminal / Git Bash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HTML Syntax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Git Concepts and Commands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CSS Purpose, Syntax, and Styles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Floating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Positioning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Box Model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Chrome Dev Tools</a:t>
            </a:r>
          </a:p>
          <a:p>
            <a:pPr/>
          </a:p>
          <a:p>
            <a:pPr>
              <a:buSzPct val="100000"/>
              <a:buFont typeface="Arial"/>
              <a:buChar char="•"/>
              <a:defRPr b="1" sz="2200" u="sng">
                <a:latin typeface="+mj-lt"/>
                <a:ea typeface="+mj-ea"/>
                <a:cs typeface="+mj-cs"/>
                <a:sym typeface="Arial"/>
              </a:defRPr>
            </a:pPr>
            <a:r>
              <a:t>How to Learn on Your Own!!</a:t>
            </a:r>
          </a:p>
        </p:txBody>
      </p:sp>
      <p:pic>
        <p:nvPicPr>
          <p:cNvPr id="9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4165"/>
          <a:stretch>
            <a:fillRect/>
          </a:stretch>
        </p:blipFill>
        <p:spPr>
          <a:xfrm>
            <a:off x="5257800" y="2568239"/>
            <a:ext cx="3885840" cy="37238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Full-Stack Development?</a:t>
            </a:r>
          </a:p>
        </p:txBody>
      </p:sp>
      <p:pic>
        <p:nvPicPr>
          <p:cNvPr id="9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1625" y="723898"/>
            <a:ext cx="5616575" cy="5616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&gt; Intro to Console</a:t>
            </a:r>
          </a:p>
        </p:txBody>
      </p:sp>
      <p:pic>
        <p:nvPicPr>
          <p:cNvPr id="9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719" y="847079"/>
            <a:ext cx="7619761" cy="5468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&lt;title&gt; Intro to HTML &lt;/title&gt;</a:t>
            </a:r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400" y="940679"/>
            <a:ext cx="4775761" cy="4141082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ustomShape 2"/>
          <p:cNvSpPr/>
          <p:nvPr/>
        </p:nvSpPr>
        <p:spPr>
          <a:xfrm>
            <a:off x="-1" y="5293440"/>
            <a:ext cx="9155522" cy="1055881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CustomShape 3"/>
          <p:cNvSpPr txBox="1"/>
          <p:nvPr/>
        </p:nvSpPr>
        <p:spPr>
          <a:xfrm>
            <a:off x="173879" y="5334120"/>
            <a:ext cx="8795882" cy="932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HTML </a:t>
            </a:r>
            <a:r>
              <a:rPr b="0"/>
              <a:t>is one of the three base languages behind </a:t>
            </a:r>
            <a:r>
              <a:rPr b="0" u="sng"/>
              <a:t>every single website</a:t>
            </a:r>
            <a:r>
              <a:rPr b="0"/>
              <a:t>.</a:t>
            </a:r>
            <a:endParaRPr b="0"/>
          </a:p>
          <a:p>
            <a:pPr/>
            <a:endParaRPr>
              <a:latin typeface="+mj-lt"/>
              <a:ea typeface="+mj-ea"/>
              <a:cs typeface="+mj-cs"/>
              <a:sym typeface="Arial"/>
            </a:endParaRPr>
          </a:p>
          <a:p>
            <a:pPr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It defines all of the basic content and a </a:t>
            </a:r>
            <a:r>
              <a:rPr i="1"/>
              <a:t>bit</a:t>
            </a:r>
            <a:r>
              <a:t> of formatting.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47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Pushing and Pulling to GitHub</a:t>
            </a:r>
          </a:p>
        </p:txBody>
      </p:sp>
      <p:sp>
        <p:nvSpPr>
          <p:cNvPr id="106" name="Shape 479"/>
          <p:cNvSpPr/>
          <p:nvPr/>
        </p:nvSpPr>
        <p:spPr>
          <a:xfrm>
            <a:off x="0" y="864931"/>
            <a:ext cx="9144000" cy="1520852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Shape 480"/>
          <p:cNvSpPr/>
          <p:nvPr/>
        </p:nvSpPr>
        <p:spPr>
          <a:xfrm>
            <a:off x="0" y="653854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08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8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8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image1.gif" descr="image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486"/>
          <p:cNvSpPr/>
          <p:nvPr/>
        </p:nvSpPr>
        <p:spPr>
          <a:xfrm rot="5400000">
            <a:off x="1596341" y="2007502"/>
            <a:ext cx="873521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4" name="Shape 487"/>
          <p:cNvSpPr txBox="1"/>
          <p:nvPr/>
        </p:nvSpPr>
        <p:spPr>
          <a:xfrm>
            <a:off x="2418356" y="86775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5" name="Shape 488"/>
          <p:cNvSpPr txBox="1"/>
          <p:nvPr/>
        </p:nvSpPr>
        <p:spPr>
          <a:xfrm>
            <a:off x="3538132" y="86493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6" name="Shape 489"/>
          <p:cNvSpPr txBox="1"/>
          <p:nvPr/>
        </p:nvSpPr>
        <p:spPr>
          <a:xfrm>
            <a:off x="4618861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7" name="Shape 490"/>
          <p:cNvSpPr txBox="1"/>
          <p:nvPr/>
        </p:nvSpPr>
        <p:spPr>
          <a:xfrm>
            <a:off x="5874048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8" name="Shape 491"/>
          <p:cNvSpPr/>
          <p:nvPr/>
        </p:nvSpPr>
        <p:spPr>
          <a:xfrm flipV="1">
            <a:off x="1492183" y="2104038"/>
            <a:ext cx="2217513" cy="1238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9" name="Shape 492"/>
          <p:cNvSpPr txBox="1"/>
          <p:nvPr/>
        </p:nvSpPr>
        <p:spPr>
          <a:xfrm>
            <a:off x="1563802" y="2546406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120" name="Shape 493"/>
          <p:cNvSpPr txBox="1"/>
          <p:nvPr/>
        </p:nvSpPr>
        <p:spPr>
          <a:xfrm>
            <a:off x="2588153" y="2962181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121" name="Shape 494"/>
          <p:cNvSpPr/>
          <p:nvPr/>
        </p:nvSpPr>
        <p:spPr>
          <a:xfrm rot="5400000">
            <a:off x="843223" y="2749119"/>
            <a:ext cx="2379757" cy="108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2" name="Shape 495"/>
          <p:cNvSpPr/>
          <p:nvPr/>
        </p:nvSpPr>
        <p:spPr>
          <a:xfrm flipV="1">
            <a:off x="1563802" y="2086392"/>
            <a:ext cx="3163643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3" name="Shape 496"/>
          <p:cNvSpPr txBox="1"/>
          <p:nvPr/>
        </p:nvSpPr>
        <p:spPr>
          <a:xfrm>
            <a:off x="3523112" y="4784183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124" name="Shape 497"/>
          <p:cNvSpPr txBox="1"/>
          <p:nvPr/>
        </p:nvSpPr>
        <p:spPr>
          <a:xfrm>
            <a:off x="1563802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125" name="Shape 498"/>
          <p:cNvSpPr/>
          <p:nvPr/>
        </p:nvSpPr>
        <p:spPr>
          <a:xfrm flipV="1" rot="10800000">
            <a:off x="1505872" y="2214935"/>
            <a:ext cx="3668451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6" name="Shape 499"/>
          <p:cNvSpPr txBox="1"/>
          <p:nvPr/>
        </p:nvSpPr>
        <p:spPr>
          <a:xfrm>
            <a:off x="4137221" y="5325805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127" name="Shape 500"/>
          <p:cNvSpPr/>
          <p:nvPr/>
        </p:nvSpPr>
        <p:spPr>
          <a:xfrm flipV="1">
            <a:off x="1563803" y="2102029"/>
            <a:ext cx="4417250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8" name="Shape 501"/>
          <p:cNvSpPr txBox="1"/>
          <p:nvPr/>
        </p:nvSpPr>
        <p:spPr>
          <a:xfrm>
            <a:off x="4861833" y="5744566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129" name="Shape 502"/>
          <p:cNvSpPr txBox="1"/>
          <p:nvPr/>
        </p:nvSpPr>
        <p:spPr>
          <a:xfrm>
            <a:off x="6571557" y="1442918"/>
            <a:ext cx="135863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 u="sng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GitHub Branch</a:t>
            </a:r>
          </a:p>
        </p:txBody>
      </p:sp>
      <p:sp>
        <p:nvSpPr>
          <p:cNvPr id="130" name="Shape 505"/>
          <p:cNvSpPr/>
          <p:nvPr/>
        </p:nvSpPr>
        <p:spPr>
          <a:xfrm rot="5400000">
            <a:off x="2201117" y="2772716"/>
            <a:ext cx="2379756" cy="108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1" name="Shape 506"/>
          <p:cNvSpPr txBox="1"/>
          <p:nvPr/>
        </p:nvSpPr>
        <p:spPr>
          <a:xfrm>
            <a:off x="2921697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pic>
        <p:nvPicPr>
          <p:cNvPr id="132" name="Picture 31" descr="Picture 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520" y="2484644"/>
            <a:ext cx="807455" cy="1172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32" descr="Picture 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115" y="3863418"/>
            <a:ext cx="1221574" cy="1102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33" descr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617" y="5026795"/>
            <a:ext cx="1170410" cy="1404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-5761" y="0"/>
            <a:ext cx="9143642" cy="653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CustomShape 2"/>
          <p:cNvSpPr txBox="1"/>
          <p:nvPr/>
        </p:nvSpPr>
        <p:spPr>
          <a:xfrm>
            <a:off x="304919" y="97919"/>
            <a:ext cx="5105162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CSS Syntax</a:t>
            </a:r>
          </a:p>
        </p:txBody>
      </p:sp>
      <p:sp>
        <p:nvSpPr>
          <p:cNvPr id="138" name="CustomShape 3"/>
          <p:cNvSpPr txBox="1"/>
          <p:nvPr/>
        </p:nvSpPr>
        <p:spPr>
          <a:xfrm>
            <a:off x="457199" y="827999"/>
            <a:ext cx="8152922" cy="229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 CSS works by hooking onto </a:t>
            </a:r>
            <a:r>
              <a:rPr b="1"/>
              <a:t>selectors</a:t>
            </a:r>
            <a:r>
              <a:t> added into HTML using “</a:t>
            </a:r>
            <a:r>
              <a:rPr b="1"/>
              <a:t>classes</a:t>
            </a:r>
            <a:r>
              <a:t> and </a:t>
            </a:r>
            <a:r>
              <a:rPr b="1"/>
              <a:t>identifiers</a:t>
            </a:r>
            <a:r>
              <a:t>”. </a:t>
            </a:r>
          </a:p>
          <a:p>
            <a:pPr/>
          </a:p>
          <a:p>
            <a:pPr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 Once hooked, we apply </a:t>
            </a:r>
            <a:r>
              <a:rPr b="1"/>
              <a:t>styles </a:t>
            </a:r>
            <a:r>
              <a:t>to those HTML elements using CSS.</a:t>
            </a:r>
          </a:p>
          <a:p>
            <a:pPr/>
          </a:p>
          <a:p>
            <a:pPr/>
          </a:p>
          <a:p>
            <a:pPr/>
          </a:p>
        </p:txBody>
      </p:sp>
      <p:pic>
        <p:nvPicPr>
          <p:cNvPr id="1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440" y="2629799"/>
            <a:ext cx="8409241" cy="2882881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-5761" y="0"/>
            <a:ext cx="9143642" cy="653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CustomShape 2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The Concept of “Flow”</a:t>
            </a:r>
          </a:p>
        </p:txBody>
      </p:sp>
      <p:pic>
        <p:nvPicPr>
          <p:cNvPr id="1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479"/>
            <a:ext cx="7386120" cy="369288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CustomShape 3"/>
          <p:cNvSpPr txBox="1"/>
          <p:nvPr/>
        </p:nvSpPr>
        <p:spPr>
          <a:xfrm>
            <a:off x="304919" y="4419720"/>
            <a:ext cx="8610122" cy="176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In HTML/CSS, (by default) every element displayed is governed by a concept called “</a:t>
            </a:r>
            <a:r>
              <a:rPr b="1"/>
              <a:t>flow.</a:t>
            </a:r>
            <a:r>
              <a:t>”</a:t>
            </a:r>
          </a:p>
          <a:p>
            <a:pPr/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This means that HTML elements force their adjacent elements to </a:t>
            </a:r>
            <a:r>
              <a:rPr b="1"/>
              <a:t>flow around</a:t>
            </a:r>
            <a:r>
              <a:t> them.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-5761" y="0"/>
            <a:ext cx="9143642" cy="653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CustomShape 2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The Box Model</a:t>
            </a:r>
          </a:p>
        </p:txBody>
      </p:sp>
      <p:sp>
        <p:nvSpPr>
          <p:cNvPr id="148" name="CustomShape 3"/>
          <p:cNvSpPr txBox="1"/>
          <p:nvPr/>
        </p:nvSpPr>
        <p:spPr>
          <a:xfrm>
            <a:off x="304919" y="5356080"/>
            <a:ext cx="8610122" cy="83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The Box Model wraps every CSS element in </a:t>
            </a:r>
            <a:r>
              <a:rPr b="1"/>
              <a:t>padding, border and margin</a:t>
            </a:r>
            <a:r>
              <a:t> – allowing developers to modify spacing styles.</a:t>
            </a:r>
          </a:p>
        </p:txBody>
      </p:sp>
      <p:pic>
        <p:nvPicPr>
          <p:cNvPr id="14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3119" y="783719"/>
            <a:ext cx="5339881" cy="4506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-5761" y="0"/>
            <a:ext cx="9143642" cy="653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CustomShape 2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CSS Positioning</a:t>
            </a:r>
          </a:p>
        </p:txBody>
      </p:sp>
      <p:sp>
        <p:nvSpPr>
          <p:cNvPr id="153" name="CustomShape 3"/>
          <p:cNvSpPr txBox="1"/>
          <p:nvPr/>
        </p:nvSpPr>
        <p:spPr>
          <a:xfrm>
            <a:off x="304919" y="5549760"/>
            <a:ext cx="8610122" cy="83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We can orient our HTML elements in relation to space with CSS positioning </a:t>
            </a:r>
            <a:r>
              <a:rPr b="1"/>
              <a:t>(static, relative, fixed, absolute)</a:t>
            </a:r>
            <a:r>
              <a:t>.</a:t>
            </a:r>
          </a:p>
        </p:txBody>
      </p:sp>
      <p:pic>
        <p:nvPicPr>
          <p:cNvPr id="15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8199" y="783719"/>
            <a:ext cx="5695562" cy="4635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How to Learn…</a:t>
            </a:r>
          </a:p>
        </p:txBody>
      </p:sp>
      <p:pic>
        <p:nvPicPr>
          <p:cNvPr id="15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920" y="3270599"/>
            <a:ext cx="4562281" cy="1285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15997" t="0" r="0" b="0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0480" y="4827239"/>
            <a:ext cx="5565241" cy="139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1439" y="1425599"/>
            <a:ext cx="5714641" cy="170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61759" y="3908159"/>
            <a:ext cx="1971361" cy="42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icture 13" descr="Picture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56240" y="2479319"/>
            <a:ext cx="1437841" cy="504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14" descr="Picture 14"/>
          <p:cNvPicPr>
            <a:picLocks noChangeAspect="1"/>
          </p:cNvPicPr>
          <p:nvPr/>
        </p:nvPicPr>
        <p:blipFill>
          <a:blip r:embed="rId8">
            <a:extLst/>
          </a:blip>
          <a:srcRect l="0" t="5647" r="0" b="0"/>
          <a:stretch>
            <a:fillRect/>
          </a:stretch>
        </p:blipFill>
        <p:spPr>
          <a:xfrm>
            <a:off x="7467479" y="914400"/>
            <a:ext cx="1342801" cy="79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15" descr="Picture 1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72039" y="857880"/>
            <a:ext cx="2781001" cy="62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8" descr="Picture 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28680" y="4635360"/>
            <a:ext cx="1942921" cy="1664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Objectives	</a:t>
            </a:r>
          </a:p>
        </p:txBody>
      </p:sp>
      <p:sp>
        <p:nvSpPr>
          <p:cNvPr id="61" name="TextBox 2"/>
          <p:cNvSpPr txBox="1"/>
          <p:nvPr/>
        </p:nvSpPr>
        <p:spPr>
          <a:xfrm>
            <a:off x="791183" y="1942633"/>
            <a:ext cx="8274995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Recap the basic topics covered to date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Offer a conceptual introduction to CSS reset and downloadable style sheets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Work with Google Developer tools for site inspection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Utilize Github Pages for website deployment</a:t>
            </a:r>
          </a:p>
          <a:p>
            <a:pPr/>
            <a:br/>
          </a:p>
        </p:txBody>
      </p:sp>
      <p:sp>
        <p:nvSpPr>
          <p:cNvPr id="62" name="TextBox 3"/>
          <p:cNvSpPr txBox="1"/>
          <p:nvPr/>
        </p:nvSpPr>
        <p:spPr>
          <a:xfrm>
            <a:off x="612843" y="1060315"/>
            <a:ext cx="479573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In todays class we will…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 txBox="1"/>
          <p:nvPr/>
        </p:nvSpPr>
        <p:spPr>
          <a:xfrm>
            <a:off x="304919" y="97919"/>
            <a:ext cx="5105162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General Questions / Issues?</a:t>
            </a:r>
          </a:p>
        </p:txBody>
      </p:sp>
      <p:pic>
        <p:nvPicPr>
          <p:cNvPr id="16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439" y="1017359"/>
            <a:ext cx="8465402" cy="4840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Double Take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-5761" y="0"/>
            <a:ext cx="9143642" cy="653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CustomShape 2"/>
          <p:cNvSpPr txBox="1"/>
          <p:nvPr/>
        </p:nvSpPr>
        <p:spPr>
          <a:xfrm>
            <a:off x="304920" y="97919"/>
            <a:ext cx="57146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Divs, Sections, Navs, Etc….</a:t>
            </a:r>
          </a:p>
        </p:txBody>
      </p:sp>
      <p:pic>
        <p:nvPicPr>
          <p:cNvPr id="17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7160" r="0" b="67440"/>
          <a:stretch>
            <a:fillRect/>
          </a:stretch>
        </p:blipFill>
        <p:spPr>
          <a:xfrm>
            <a:off x="215999" y="2956679"/>
            <a:ext cx="8305561" cy="818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rcRect l="0" t="0" r="24817" b="78208"/>
          <a:stretch>
            <a:fillRect/>
          </a:stretch>
        </p:blipFill>
        <p:spPr>
          <a:xfrm>
            <a:off x="838013" y="2268334"/>
            <a:ext cx="7848428" cy="76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2999" y="817559"/>
            <a:ext cx="5838482" cy="131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7160" y="5644800"/>
            <a:ext cx="6324121" cy="67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13" descr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10799" y="3857040"/>
            <a:ext cx="4524121" cy="818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14" descr="Picture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4920" y="4637880"/>
            <a:ext cx="8838721" cy="96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 txBox="1"/>
          <p:nvPr/>
        </p:nvSpPr>
        <p:spPr>
          <a:xfrm>
            <a:off x="304920" y="97919"/>
            <a:ext cx="57146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Divs, Sections, Navs, Etc….</a:t>
            </a:r>
          </a:p>
        </p:txBody>
      </p:sp>
      <p:pic>
        <p:nvPicPr>
          <p:cNvPr id="18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ustomShape 2"/>
          <p:cNvSpPr txBox="1"/>
          <p:nvPr/>
        </p:nvSpPr>
        <p:spPr>
          <a:xfrm>
            <a:off x="304919" y="5313960"/>
            <a:ext cx="8610122" cy="83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All web layouts are inherently composed of containers, traditionally called “</a:t>
            </a:r>
            <a:r>
              <a:rPr b="1"/>
              <a:t>divs.</a:t>
            </a:r>
            <a: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 txBox="1"/>
          <p:nvPr/>
        </p:nvSpPr>
        <p:spPr>
          <a:xfrm>
            <a:off x="304920" y="97919"/>
            <a:ext cx="57146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Divs, Sections, Navs, Etc….</a:t>
            </a:r>
          </a:p>
        </p:txBody>
      </p:sp>
      <p:pic>
        <p:nvPicPr>
          <p:cNvPr id="18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7" name="CustomShape 2"/>
          <p:cNvSpPr txBox="1"/>
          <p:nvPr/>
        </p:nvSpPr>
        <p:spPr>
          <a:xfrm>
            <a:off x="304919" y="4787639"/>
            <a:ext cx="8610122" cy="131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 HTML5 introduced the concept of </a:t>
            </a:r>
            <a:r>
              <a:rPr b="1"/>
              <a:t>“semantic layouts,” </a:t>
            </a:r>
            <a:r>
              <a:t>meaning “divs” could be given more meaningful names.</a:t>
            </a:r>
          </a:p>
          <a:p>
            <a:pPr/>
          </a:p>
          <a:p>
            <a:pPr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 In theory, this helps with organization and search engine optimization.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 txBox="1"/>
          <p:nvPr/>
        </p:nvSpPr>
        <p:spPr>
          <a:xfrm>
            <a:off x="304920" y="97919"/>
            <a:ext cx="57146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Divs, Sections, Navs, Etc….</a:t>
            </a:r>
          </a:p>
        </p:txBody>
      </p:sp>
      <p:sp>
        <p:nvSpPr>
          <p:cNvPr id="190" name="CustomShape 2"/>
          <p:cNvSpPr txBox="1"/>
          <p:nvPr/>
        </p:nvSpPr>
        <p:spPr>
          <a:xfrm>
            <a:off x="6262559" y="748079"/>
            <a:ext cx="2772001" cy="4213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 That said… many (if not most) websites, seem to still be using basic </a:t>
            </a:r>
            <a:r>
              <a:rPr b="1"/>
              <a:t>divs. </a:t>
            </a:r>
            <a:endParaRPr b="1"/>
          </a:p>
          <a:p>
            <a:pPr/>
            <a:endParaRPr b="1">
              <a:latin typeface="+mj-lt"/>
              <a:ea typeface="+mj-ea"/>
              <a:cs typeface="+mj-cs"/>
              <a:sym typeface="Arial"/>
            </a:endParaRPr>
          </a:p>
          <a:p>
            <a:pPr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 There are reasons for this that we’ll showcase in later sections.</a:t>
            </a:r>
          </a:p>
          <a:p>
            <a:pPr/>
          </a:p>
          <a:p>
            <a:pPr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 Additionally, it’s possible to include “semantics” by using id names and classes. </a:t>
            </a:r>
          </a:p>
        </p:txBody>
      </p:sp>
      <p:pic>
        <p:nvPicPr>
          <p:cNvPr id="19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920" y="734399"/>
            <a:ext cx="5790961" cy="5502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 txBox="1"/>
          <p:nvPr/>
        </p:nvSpPr>
        <p:spPr>
          <a:xfrm>
            <a:off x="304920" y="97919"/>
            <a:ext cx="57146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Divs, Sections, Navs, Etc….</a:t>
            </a:r>
          </a:p>
        </p:txBody>
      </p:sp>
      <p:sp>
        <p:nvSpPr>
          <p:cNvPr id="194" name="CustomShape 2"/>
          <p:cNvSpPr txBox="1"/>
          <p:nvPr/>
        </p:nvSpPr>
        <p:spPr>
          <a:xfrm>
            <a:off x="304920" y="5029200"/>
            <a:ext cx="8730000" cy="105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Arial"/>
              </a:defRPr>
            </a:pPr>
            <a:r>
              <a:t> Bottom line: </a:t>
            </a:r>
            <a:endParaRPr b="0"/>
          </a:p>
          <a:p>
            <a:pPr>
              <a:defRPr b="1" sz="2000">
                <a:latin typeface="+mj-lt"/>
                <a:ea typeface="+mj-ea"/>
                <a:cs typeface="+mj-cs"/>
                <a:sym typeface="Arial"/>
              </a:defRPr>
            </a:pPr>
            <a:r>
              <a:rPr b="0"/>
              <a:t> Follow your homework’s instructions. But when you get out in the “real world,” follow the convention of where you work!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6" name="CustomShape 4"/>
          <p:cNvSpPr/>
          <p:nvPr/>
        </p:nvSpPr>
        <p:spPr>
          <a:xfrm>
            <a:off x="4876920" y="762120"/>
            <a:ext cx="3885841" cy="411444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CustomShape 5"/>
          <p:cNvSpPr txBox="1"/>
          <p:nvPr/>
        </p:nvSpPr>
        <p:spPr>
          <a:xfrm>
            <a:off x="2018520" y="2186279"/>
            <a:ext cx="1355833" cy="76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div?</a:t>
            </a:r>
          </a:p>
        </p:txBody>
      </p:sp>
      <p:sp>
        <p:nvSpPr>
          <p:cNvPr id="198" name="CustomShape 6"/>
          <p:cNvSpPr txBox="1"/>
          <p:nvPr/>
        </p:nvSpPr>
        <p:spPr>
          <a:xfrm>
            <a:off x="5656319" y="2191319"/>
            <a:ext cx="2676833" cy="76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Section?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 txBox="1"/>
          <p:nvPr/>
        </p:nvSpPr>
        <p:spPr>
          <a:xfrm>
            <a:off x="304920" y="97919"/>
            <a:ext cx="57146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Classes vs. IDs</a:t>
            </a:r>
          </a:p>
        </p:txBody>
      </p:sp>
      <p:pic>
        <p:nvPicPr>
          <p:cNvPr id="20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395359"/>
            <a:ext cx="8397000" cy="220932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CustomShape 2"/>
          <p:cNvSpPr txBox="1"/>
          <p:nvPr/>
        </p:nvSpPr>
        <p:spPr>
          <a:xfrm>
            <a:off x="304919" y="3845879"/>
            <a:ext cx="8610122" cy="2969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When choosing between a CSS ID and a CSS Class follow the convention: </a:t>
            </a:r>
          </a:p>
          <a:p>
            <a:pPr/>
          </a:p>
          <a:p>
            <a:pPr>
              <a:buSzPct val="100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Arial"/>
              </a:defRPr>
            </a:pPr>
            <a:r>
              <a:t> Classes (.classname) </a:t>
            </a:r>
            <a:r>
              <a:rPr b="0"/>
              <a:t>are to be used if the same style will be used on multiple HTML elements.</a:t>
            </a:r>
            <a:endParaRPr b="0"/>
          </a:p>
          <a:p>
            <a:pPr/>
            <a:endParaRPr>
              <a:latin typeface="+mj-lt"/>
              <a:ea typeface="+mj-ea"/>
              <a:cs typeface="+mj-cs"/>
              <a:sym typeface="Arial"/>
            </a:endParaRPr>
          </a:p>
          <a:p>
            <a:pPr>
              <a:buSzPct val="100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Arial"/>
              </a:defRPr>
            </a:pPr>
            <a:r>
              <a:t> IDs (#idname) </a:t>
            </a:r>
            <a:r>
              <a:rPr b="0"/>
              <a:t>are to be used if a style is </a:t>
            </a:r>
            <a:r>
              <a:rPr b="0" i="1"/>
              <a:t>unique </a:t>
            </a:r>
            <a:r>
              <a:rPr b="0"/>
              <a:t>to that HTML element.</a:t>
            </a:r>
            <a:endParaRPr b="0"/>
          </a:p>
          <a:p>
            <a:pPr/>
            <a:endParaRPr>
              <a:latin typeface="+mj-lt"/>
              <a:ea typeface="+mj-ea"/>
              <a:cs typeface="+mj-cs"/>
              <a:sym typeface="Arial"/>
            </a:endParaRPr>
          </a:p>
          <a:p>
            <a:pPr/>
            <a:endParaRPr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3" name="CustomShape 3"/>
          <p:cNvSpPr txBox="1"/>
          <p:nvPr/>
        </p:nvSpPr>
        <p:spPr>
          <a:xfrm>
            <a:off x="854999" y="964800"/>
            <a:ext cx="317094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Classes = Barcode (all iPod)</a:t>
            </a:r>
          </a:p>
        </p:txBody>
      </p:sp>
      <p:sp>
        <p:nvSpPr>
          <p:cNvPr id="204" name="CustomShape 4"/>
          <p:cNvSpPr txBox="1"/>
          <p:nvPr/>
        </p:nvSpPr>
        <p:spPr>
          <a:xfrm>
            <a:off x="4887719" y="984960"/>
            <a:ext cx="37926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IDs = Serial Number (unique iPod)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 txBox="1"/>
          <p:nvPr/>
        </p:nvSpPr>
        <p:spPr>
          <a:xfrm>
            <a:off x="304920" y="97919"/>
            <a:ext cx="57146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Chrome Developer Tools (Inspector)</a:t>
            </a:r>
          </a:p>
        </p:txBody>
      </p:sp>
      <p:sp>
        <p:nvSpPr>
          <p:cNvPr id="207" name="CustomShape 2"/>
          <p:cNvSpPr txBox="1"/>
          <p:nvPr/>
        </p:nvSpPr>
        <p:spPr>
          <a:xfrm>
            <a:off x="457199" y="827999"/>
            <a:ext cx="3352322" cy="373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buSzPct val="100000"/>
              <a:buFont typeface="Arial"/>
              <a:buChar char="•"/>
              <a:defRPr b="1" sz="2400">
                <a:latin typeface="+mj-lt"/>
                <a:ea typeface="+mj-ea"/>
                <a:cs typeface="+mj-cs"/>
                <a:sym typeface="Arial"/>
              </a:defRPr>
            </a:pPr>
            <a:r>
              <a:t> </a:t>
            </a:r>
            <a:r>
              <a:rPr b="0"/>
              <a:t>This</a:t>
            </a:r>
            <a:r>
              <a:t> </a:t>
            </a:r>
            <a:r>
              <a:rPr b="0"/>
              <a:t>is one of the most frequent tools you will use in web development. </a:t>
            </a:r>
            <a:endParaRPr b="0"/>
          </a:p>
          <a:p>
            <a:pPr/>
            <a:endParaRPr>
              <a:latin typeface="+mj-lt"/>
              <a:ea typeface="+mj-ea"/>
              <a:cs typeface="+mj-cs"/>
              <a:sym typeface="Arial"/>
            </a:endParaRPr>
          </a:p>
          <a:p>
            <a:pP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 It allows you to truly debug your web designs. </a:t>
            </a:r>
          </a:p>
          <a:p>
            <a:pPr/>
          </a:p>
          <a:p>
            <a:pPr>
              <a:buSzPct val="100000"/>
              <a:buFont typeface="Arial"/>
              <a:buChar char="•"/>
              <a:defRPr b="1" sz="2400" u="sng">
                <a:latin typeface="+mj-lt"/>
                <a:ea typeface="+mj-ea"/>
                <a:cs typeface="+mj-cs"/>
                <a:sym typeface="Arial"/>
              </a:defRPr>
            </a:pPr>
            <a:r>
              <a:t>Start using it!</a:t>
            </a:r>
          </a:p>
        </p:txBody>
      </p:sp>
      <p:pic>
        <p:nvPicPr>
          <p:cNvPr id="208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2000" y="954359"/>
            <a:ext cx="4961521" cy="49665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9" y="990719"/>
            <a:ext cx="9138961" cy="3881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1" name="CustomShape 1"/>
          <p:cNvSpPr txBox="1"/>
          <p:nvPr/>
        </p:nvSpPr>
        <p:spPr>
          <a:xfrm>
            <a:off x="116639" y="5181479"/>
            <a:ext cx="8915042" cy="75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Arial"/>
              </a:defRPr>
            </a:pPr>
            <a:r>
              <a:t> You can edit any page’s HTML and CSS with Chrome Developer Tools. </a:t>
            </a:r>
          </a:p>
          <a:p>
            <a:pPr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 Plus, you’ll see your results instantly. </a:t>
            </a:r>
          </a:p>
        </p:txBody>
      </p:sp>
      <p:sp>
        <p:nvSpPr>
          <p:cNvPr id="212" name="CustomShape 2"/>
          <p:cNvSpPr txBox="1"/>
          <p:nvPr/>
        </p:nvSpPr>
        <p:spPr>
          <a:xfrm>
            <a:off x="304920" y="97919"/>
            <a:ext cx="6933959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Modifying Sites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305039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Check-Up Session</a:t>
            </a:r>
          </a:p>
        </p:txBody>
      </p:sp>
      <p:sp>
        <p:nvSpPr>
          <p:cNvPr id="65" name="CustomShape 2"/>
          <p:cNvSpPr txBox="1"/>
          <p:nvPr/>
        </p:nvSpPr>
        <p:spPr>
          <a:xfrm>
            <a:off x="305039" y="1966874"/>
            <a:ext cx="8534160" cy="94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i="1" sz="6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How’s it going?</a:t>
            </a:r>
          </a:p>
        </p:txBody>
      </p:sp>
      <p:sp>
        <p:nvSpPr>
          <p:cNvPr id="66" name="CustomShape 3"/>
          <p:cNvSpPr txBox="1"/>
          <p:nvPr/>
        </p:nvSpPr>
        <p:spPr>
          <a:xfrm>
            <a:off x="287399" y="3172305"/>
            <a:ext cx="853416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i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After 1 week of Bootcamp, how are you holding up?</a:t>
            </a:r>
          </a:p>
        </p:txBody>
      </p:sp>
      <p:sp>
        <p:nvSpPr>
          <p:cNvPr id="67" name="CustomShape 4"/>
          <p:cNvSpPr txBox="1"/>
          <p:nvPr/>
        </p:nvSpPr>
        <p:spPr>
          <a:xfrm>
            <a:off x="258959" y="3781785"/>
            <a:ext cx="853416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i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What feedback do you have so far?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217" name="CustomShape 2"/>
          <p:cNvGrpSpPr/>
          <p:nvPr/>
        </p:nvGrpSpPr>
        <p:grpSpPr>
          <a:xfrm>
            <a:off x="304920" y="1447919"/>
            <a:ext cx="8534160" cy="3428641"/>
            <a:chOff x="0" y="0"/>
            <a:chExt cx="8534159" cy="3428639"/>
          </a:xfrm>
        </p:grpSpPr>
        <p:sp>
          <p:nvSpPr>
            <p:cNvPr id="215" name="Rectangle"/>
            <p:cNvSpPr/>
            <p:nvPr/>
          </p:nvSpPr>
          <p:spPr>
            <a:xfrm>
              <a:off x="0" y="0"/>
              <a:ext cx="8534160" cy="342864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6" name="Instructor: Demo…"/>
            <p:cNvSpPr txBox="1"/>
            <p:nvPr/>
          </p:nvSpPr>
          <p:spPr>
            <a:xfrm>
              <a:off x="0" y="1204516"/>
              <a:ext cx="8534160" cy="1019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i="1" sz="3600">
                  <a:latin typeface="+mj-lt"/>
                  <a:ea typeface="+mj-ea"/>
                  <a:cs typeface="+mj-cs"/>
                  <a:sym typeface="Arial"/>
                </a:defRPr>
              </a:pPr>
              <a:r>
                <a:t>Instructor: Demo </a:t>
              </a:r>
            </a:p>
            <a:p>
              <a:pPr algn="ctr">
                <a:defRPr i="1" sz="2800">
                  <a:latin typeface="+mj-lt"/>
                  <a:ea typeface="+mj-ea"/>
                  <a:cs typeface="+mj-cs"/>
                  <a:sym typeface="Arial"/>
                </a:defRPr>
              </a:pPr>
              <a:r>
                <a:t>(Chrome Developer Tools)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-11881" y="689759"/>
            <a:ext cx="9155522" cy="562608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0" name="CustomShape 2"/>
          <p:cNvSpPr txBox="1"/>
          <p:nvPr/>
        </p:nvSpPr>
        <p:spPr>
          <a:xfrm>
            <a:off x="304919" y="914400"/>
            <a:ext cx="8686442" cy="49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+mj-lt"/>
                <a:ea typeface="+mj-ea"/>
                <a:cs typeface="+mj-cs"/>
                <a:sym typeface="Arial"/>
              </a:defRPr>
            </a:pPr>
            <a:r>
              <a:t>Assignment</a:t>
            </a:r>
          </a:p>
          <a:p>
            <a:pPr/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For the next 15 minutes, take a website you commonly use (Amazon, Google, Huff Po, etc.) and heavily modify it using the Chrome Developer Tools.</a:t>
            </a:r>
          </a:p>
          <a:p>
            <a:pPr/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Be sure to at least modify:</a:t>
            </a:r>
          </a:p>
          <a:p>
            <a:pPr/>
          </a:p>
          <a:p>
            <a:pP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 Content (Change words)</a:t>
            </a:r>
          </a:p>
          <a:p>
            <a:pP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 Colors</a:t>
            </a:r>
          </a:p>
          <a:p>
            <a:pP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 Spacing</a:t>
            </a:r>
          </a:p>
          <a:p>
            <a:pPr/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Send a screenshot to the class’s slack profile when you’re done.</a:t>
            </a:r>
          </a:p>
        </p:txBody>
      </p:sp>
      <p:sp>
        <p:nvSpPr>
          <p:cNvPr id="221" name="CustomShape 3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22" name="CustomShape 4"/>
          <p:cNvSpPr txBox="1"/>
          <p:nvPr/>
        </p:nvSpPr>
        <p:spPr>
          <a:xfrm>
            <a:off x="2971800" y="124919"/>
            <a:ext cx="601956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t>Suggested Time: </a:t>
            </a:r>
            <a:r>
              <a:rPr b="0"/>
              <a:t>15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-11881" y="689759"/>
            <a:ext cx="9155522" cy="562608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CustomShape 2"/>
          <p:cNvSpPr txBox="1"/>
          <p:nvPr/>
        </p:nvSpPr>
        <p:spPr>
          <a:xfrm>
            <a:off x="304919" y="914400"/>
            <a:ext cx="8686442" cy="364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+mj-lt"/>
                <a:ea typeface="+mj-ea"/>
                <a:cs typeface="+mj-cs"/>
                <a:sym typeface="Arial"/>
              </a:defRPr>
            </a:pPr>
            <a:r>
              <a:t>Assignment</a:t>
            </a:r>
          </a:p>
          <a:p>
            <a:pPr/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For the next 10 minutes, edit any site that you’ve been working on in-class or for homework with Chrome Developer Tools.</a:t>
            </a:r>
          </a:p>
          <a:p>
            <a:pPr/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Be sure to at least modify:</a:t>
            </a:r>
          </a:p>
          <a:p>
            <a:pPr/>
          </a:p>
          <a:p>
            <a:pP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 Content (Change words)</a:t>
            </a:r>
          </a:p>
          <a:p>
            <a:pP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 Colors</a:t>
            </a:r>
          </a:p>
          <a:p>
            <a:pPr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 Spacing</a:t>
            </a:r>
          </a:p>
        </p:txBody>
      </p:sp>
      <p:sp>
        <p:nvSpPr>
          <p:cNvPr id="226" name="CustomShape 3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27" name="CustomShape 4"/>
          <p:cNvSpPr txBox="1"/>
          <p:nvPr/>
        </p:nvSpPr>
        <p:spPr>
          <a:xfrm>
            <a:off x="2971800" y="124919"/>
            <a:ext cx="601956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304919" y="108165"/>
            <a:ext cx="857160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Loading Multiple CSS Files ***(Very Important!!!)***</a:t>
            </a:r>
          </a:p>
        </p:txBody>
      </p:sp>
      <p:pic>
        <p:nvPicPr>
          <p:cNvPr id="23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59" y="762120"/>
            <a:ext cx="8544961" cy="314136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CustomShape 2"/>
          <p:cNvSpPr txBox="1"/>
          <p:nvPr/>
        </p:nvSpPr>
        <p:spPr>
          <a:xfrm>
            <a:off x="321480" y="3977280"/>
            <a:ext cx="8555040" cy="177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 An incredibly powerful technique: deploying multiple CSS files simultaneously.</a:t>
            </a:r>
          </a:p>
          <a:p>
            <a:pPr/>
          </a:p>
          <a:p>
            <a:pP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 This lets developers to create complex designs made up of abounding design elements. </a:t>
            </a:r>
          </a:p>
          <a:p>
            <a:pPr/>
          </a:p>
          <a:p>
            <a:pP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 Just remember: </a:t>
            </a:r>
            <a:r>
              <a:rPr b="1" i="1" u="sng"/>
              <a:t>the loading 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238" name="CustomShape 2"/>
          <p:cNvGrpSpPr/>
          <p:nvPr/>
        </p:nvGrpSpPr>
        <p:grpSpPr>
          <a:xfrm>
            <a:off x="304920" y="1447919"/>
            <a:ext cx="8534160" cy="3428641"/>
            <a:chOff x="0" y="0"/>
            <a:chExt cx="8534159" cy="3428639"/>
          </a:xfrm>
        </p:grpSpPr>
        <p:sp>
          <p:nvSpPr>
            <p:cNvPr id="236" name="Rectangle"/>
            <p:cNvSpPr/>
            <p:nvPr/>
          </p:nvSpPr>
          <p:spPr>
            <a:xfrm>
              <a:off x="0" y="0"/>
              <a:ext cx="8534160" cy="342864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7" name="Instructor: Demo…"/>
            <p:cNvSpPr txBox="1"/>
            <p:nvPr/>
          </p:nvSpPr>
          <p:spPr>
            <a:xfrm>
              <a:off x="0" y="1142678"/>
              <a:ext cx="8534160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i="1" sz="3600">
                  <a:latin typeface="+mj-lt"/>
                  <a:ea typeface="+mj-ea"/>
                  <a:cs typeface="+mj-cs"/>
                  <a:sym typeface="Arial"/>
                </a:defRPr>
              </a:pPr>
              <a:r>
                <a:t>Instructor: Demo </a:t>
              </a:r>
            </a:p>
            <a:p>
              <a:pPr algn="ctr">
                <a:defRPr i="1" sz="3600">
                  <a:latin typeface="+mj-lt"/>
                  <a:ea typeface="+mj-ea"/>
                  <a:cs typeface="+mj-cs"/>
                  <a:sym typeface="Arial"/>
                </a:defRPr>
              </a:pPr>
              <a:r>
                <a:t>(1-3_CSSFiles.html | 3-MultipleCSS)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What Browser?</a:t>
            </a:r>
          </a:p>
        </p:txBody>
      </p:sp>
      <p:sp>
        <p:nvSpPr>
          <p:cNvPr id="241" name="CustomShape 2"/>
          <p:cNvSpPr txBox="1"/>
          <p:nvPr/>
        </p:nvSpPr>
        <p:spPr>
          <a:xfrm>
            <a:off x="457199" y="2794984"/>
            <a:ext cx="8229242" cy="111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i="1" sz="3000">
                <a:latin typeface="+mj-lt"/>
                <a:ea typeface="+mj-ea"/>
                <a:cs typeface="+mj-cs"/>
                <a:sym typeface="Arial"/>
              </a:defRPr>
            </a:pPr>
            <a:r>
              <a:t>By a show of hands…</a:t>
            </a:r>
          </a:p>
          <a:p>
            <a:pPr algn="ctr">
              <a:defRPr b="1" i="1" sz="4200">
                <a:latin typeface="+mj-lt"/>
                <a:ea typeface="+mj-ea"/>
                <a:cs typeface="+mj-cs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304919" y="108165"/>
            <a:ext cx="708624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Battle of the Browsers</a:t>
            </a:r>
          </a:p>
        </p:txBody>
      </p:sp>
      <p:pic>
        <p:nvPicPr>
          <p:cNvPr id="24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920" y="1003319"/>
            <a:ext cx="3809521" cy="505728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CustomShape 2"/>
          <p:cNvSpPr txBox="1"/>
          <p:nvPr/>
        </p:nvSpPr>
        <p:spPr>
          <a:xfrm>
            <a:off x="4343400" y="1307879"/>
            <a:ext cx="4701960" cy="400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Under the hood, web browsers often </a:t>
            </a:r>
            <a:r>
              <a:rPr b="1" u="sng"/>
              <a:t>render web pages differently</a:t>
            </a:r>
            <a:r>
              <a:t> than their competition.</a:t>
            </a:r>
          </a:p>
          <a:p>
            <a:pPr/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These disparities could mean HTML/CSS displaying differently in each web client.</a:t>
            </a:r>
          </a:p>
          <a:p>
            <a:pPr/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304919" y="108165"/>
            <a:ext cx="708624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Reset.css (or Normalize.css)</a:t>
            </a:r>
          </a:p>
        </p:txBody>
      </p:sp>
      <p:pic>
        <p:nvPicPr>
          <p:cNvPr id="24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19"/>
            <a:ext cx="6867001" cy="36727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9" name="CustomShape 2"/>
          <p:cNvSpPr txBox="1"/>
          <p:nvPr/>
        </p:nvSpPr>
        <p:spPr>
          <a:xfrm>
            <a:off x="152279" y="4586759"/>
            <a:ext cx="8882282" cy="143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Reset.css will “reset” all browser-specific CSS. This means your site will appear the same in all browsers.</a:t>
            </a:r>
          </a:p>
          <a:p>
            <a:pPr/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254" name="CustomShape 2"/>
          <p:cNvGrpSpPr/>
          <p:nvPr/>
        </p:nvGrpSpPr>
        <p:grpSpPr>
          <a:xfrm>
            <a:off x="304920" y="1447919"/>
            <a:ext cx="8534160" cy="3428641"/>
            <a:chOff x="0" y="0"/>
            <a:chExt cx="8534159" cy="3428639"/>
          </a:xfrm>
        </p:grpSpPr>
        <p:sp>
          <p:nvSpPr>
            <p:cNvPr id="252" name="Rectangle"/>
            <p:cNvSpPr/>
            <p:nvPr/>
          </p:nvSpPr>
          <p:spPr>
            <a:xfrm>
              <a:off x="0" y="0"/>
              <a:ext cx="8534160" cy="342864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53" name="Instructor: Demo…"/>
            <p:cNvSpPr txBox="1"/>
            <p:nvPr/>
          </p:nvSpPr>
          <p:spPr>
            <a:xfrm>
              <a:off x="0" y="1142678"/>
              <a:ext cx="8534160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i="1" sz="3600">
                  <a:latin typeface="+mj-lt"/>
                  <a:ea typeface="+mj-ea"/>
                  <a:cs typeface="+mj-cs"/>
                  <a:sym typeface="Arial"/>
                </a:defRPr>
              </a:pPr>
              <a:r>
                <a:t>Instructor: Demo </a:t>
              </a:r>
            </a:p>
            <a:p>
              <a:pPr algn="ctr">
                <a:defRPr i="1" sz="3600">
                  <a:latin typeface="+mj-lt"/>
                  <a:ea typeface="+mj-ea"/>
                  <a:cs typeface="+mj-cs"/>
                  <a:sym typeface="Arial"/>
                </a:defRPr>
              </a:pPr>
              <a:r>
                <a:t>(Example.html | 4-ResetCSS)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Instructor Feedback</a:t>
            </a:r>
          </a:p>
        </p:txBody>
      </p:sp>
      <p:pic>
        <p:nvPicPr>
          <p:cNvPr id="7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480" y="783719"/>
            <a:ext cx="7425001" cy="494280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CustomShape 2"/>
          <p:cNvSpPr txBox="1"/>
          <p:nvPr/>
        </p:nvSpPr>
        <p:spPr>
          <a:xfrm>
            <a:off x="304919" y="5821200"/>
            <a:ext cx="8610122" cy="50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 sz="2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Seriously, mind-blown.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257" name="CustomShape 2"/>
          <p:cNvSpPr txBox="1"/>
          <p:nvPr/>
        </p:nvSpPr>
        <p:spPr>
          <a:xfrm>
            <a:off x="0" y="1307879"/>
            <a:ext cx="9045000" cy="1973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AutoNum type="arabicPeriod" startAt="1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It’s important for creating browser-compatible websites</a:t>
            </a:r>
          </a:p>
          <a:p>
            <a:pPr>
              <a:buSzPct val="100000"/>
              <a:buAutoNum type="arabicPeriod" startAt="1"/>
            </a:pPr>
          </a:p>
          <a:p>
            <a:pPr>
              <a:buSzPct val="100000"/>
              <a:buAutoNum type="arabicPeriod" startAt="2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It’s an example of using someone else’s CSS in </a:t>
            </a:r>
            <a:r>
              <a:rPr i="1" u="sng"/>
              <a:t>your </a:t>
            </a:r>
            <a:r>
              <a:t>website!!!</a:t>
            </a:r>
          </a:p>
          <a:p>
            <a:pPr>
              <a:buSzPct val="100000"/>
              <a:buAutoNum type="arabicPeriod" startAt="2"/>
            </a:pPr>
          </a:p>
          <a:p>
            <a:pPr>
              <a:buSzPct val="100000"/>
              <a:buAutoNum type="arabicPeriod" startAt="3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It’s a common Front-End Developer Interview question.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60" name="CustomShape 2"/>
          <p:cNvSpPr/>
          <p:nvPr/>
        </p:nvSpPr>
        <p:spPr>
          <a:xfrm>
            <a:off x="-11881" y="689759"/>
            <a:ext cx="9155522" cy="562608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1" name="CustomShape 3"/>
          <p:cNvSpPr txBox="1"/>
          <p:nvPr/>
        </p:nvSpPr>
        <p:spPr>
          <a:xfrm>
            <a:off x="304919" y="914400"/>
            <a:ext cx="8686442" cy="23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+mj-lt"/>
                <a:ea typeface="+mj-ea"/>
                <a:cs typeface="+mj-cs"/>
                <a:sym typeface="Arial"/>
              </a:defRPr>
            </a:pPr>
            <a:r>
              <a:t>Assignment</a:t>
            </a:r>
          </a:p>
          <a:p>
            <a:pPr/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Follow the instructions given via Slack to incorporate a </a:t>
            </a:r>
            <a:r>
              <a:rPr b="1"/>
              <a:t>reset.css</a:t>
            </a:r>
            <a:r>
              <a:t> file into a basic HTML file. </a:t>
            </a:r>
          </a:p>
          <a:p>
            <a:pPr/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Note the impact the reset file makes after its inclusion.</a:t>
            </a:r>
          </a:p>
        </p:txBody>
      </p:sp>
      <p:sp>
        <p:nvSpPr>
          <p:cNvPr id="262" name="CustomShape 4"/>
          <p:cNvSpPr txBox="1"/>
          <p:nvPr/>
        </p:nvSpPr>
        <p:spPr>
          <a:xfrm>
            <a:off x="2971800" y="124919"/>
            <a:ext cx="601956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To the Web with GitHub!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The Internet</a:t>
            </a:r>
          </a:p>
        </p:txBody>
      </p:sp>
      <p:sp>
        <p:nvSpPr>
          <p:cNvPr id="267" name="CustomShape 2"/>
          <p:cNvSpPr txBox="1"/>
          <p:nvPr/>
        </p:nvSpPr>
        <p:spPr>
          <a:xfrm>
            <a:off x="409319" y="5518079"/>
            <a:ext cx="8610122" cy="50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 sz="2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A deep and complex diagram above on how the internet works.</a:t>
            </a:r>
          </a:p>
        </p:txBody>
      </p:sp>
      <p:pic>
        <p:nvPicPr>
          <p:cNvPr id="2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559" y="945360"/>
            <a:ext cx="7812001" cy="4280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The World Will See Our Greatness!</a:t>
            </a:r>
          </a:p>
        </p:txBody>
      </p:sp>
      <p:sp>
        <p:nvSpPr>
          <p:cNvPr id="271" name="CustomShape 2"/>
          <p:cNvSpPr txBox="1"/>
          <p:nvPr/>
        </p:nvSpPr>
        <p:spPr>
          <a:xfrm>
            <a:off x="409319" y="5233680"/>
            <a:ext cx="8610122" cy="105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1" sz="2000">
                <a:latin typeface="+mj-lt"/>
                <a:ea typeface="+mj-ea"/>
                <a:cs typeface="+mj-cs"/>
                <a:sym typeface="Arial"/>
              </a:defRPr>
            </a:pPr>
            <a:r>
              <a:t>GitHub provides hosting for static websites – </a:t>
            </a:r>
            <a:r>
              <a:rPr b="0"/>
              <a:t>which means we can </a:t>
            </a:r>
            <a:r>
              <a:rPr b="0" u="sng"/>
              <a:t>deploy</a:t>
            </a:r>
            <a:r>
              <a:rPr b="0"/>
              <a:t> our websites and applications onto their servers for the world to see. </a:t>
            </a:r>
          </a:p>
        </p:txBody>
      </p:sp>
      <p:pic>
        <p:nvPicPr>
          <p:cNvPr id="27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9379" y="988859"/>
            <a:ext cx="635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Together Now…</a:t>
            </a:r>
          </a:p>
        </p:txBody>
      </p:sp>
      <p:grpSp>
        <p:nvGrpSpPr>
          <p:cNvPr id="277" name="CustomShape 2"/>
          <p:cNvGrpSpPr/>
          <p:nvPr/>
        </p:nvGrpSpPr>
        <p:grpSpPr>
          <a:xfrm>
            <a:off x="304920" y="2590919"/>
            <a:ext cx="8534160" cy="1857791"/>
            <a:chOff x="0" y="0"/>
            <a:chExt cx="8534159" cy="1857790"/>
          </a:xfrm>
        </p:grpSpPr>
        <p:sp>
          <p:nvSpPr>
            <p:cNvPr id="275" name="Rectangle"/>
            <p:cNvSpPr/>
            <p:nvPr/>
          </p:nvSpPr>
          <p:spPr>
            <a:xfrm>
              <a:off x="0" y="-1"/>
              <a:ext cx="8534160" cy="185779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76" name="Let’s all login to GitHub"/>
            <p:cNvSpPr txBox="1"/>
            <p:nvPr/>
          </p:nvSpPr>
          <p:spPr>
            <a:xfrm>
              <a:off x="0" y="19339"/>
              <a:ext cx="8534160" cy="1819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i="1" sz="60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Let’s all login to GitHub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282" name="CustomShape 2"/>
          <p:cNvGrpSpPr/>
          <p:nvPr/>
        </p:nvGrpSpPr>
        <p:grpSpPr>
          <a:xfrm>
            <a:off x="304920" y="1447919"/>
            <a:ext cx="8534160" cy="3428641"/>
            <a:chOff x="0" y="0"/>
            <a:chExt cx="8534159" cy="3428639"/>
          </a:xfrm>
        </p:grpSpPr>
        <p:sp>
          <p:nvSpPr>
            <p:cNvPr id="280" name="Rectangle"/>
            <p:cNvSpPr/>
            <p:nvPr/>
          </p:nvSpPr>
          <p:spPr>
            <a:xfrm>
              <a:off x="0" y="0"/>
              <a:ext cx="8534160" cy="342864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81" name="Instructor: Demo…"/>
            <p:cNvSpPr txBox="1"/>
            <p:nvPr/>
          </p:nvSpPr>
          <p:spPr>
            <a:xfrm>
              <a:off x="0" y="1142678"/>
              <a:ext cx="8534160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i="1" sz="3600">
                  <a:latin typeface="+mj-lt"/>
                  <a:ea typeface="+mj-ea"/>
                  <a:cs typeface="+mj-cs"/>
                  <a:sym typeface="Arial"/>
                </a:defRPr>
              </a:pPr>
              <a:r>
                <a:t>Instructor: Demo </a:t>
              </a:r>
            </a:p>
            <a:p>
              <a:pPr algn="ctr">
                <a:defRPr i="1" sz="3600">
                  <a:latin typeface="+mj-lt"/>
                  <a:ea typeface="+mj-ea"/>
                  <a:cs typeface="+mj-cs"/>
                  <a:sym typeface="Arial"/>
                </a:defRPr>
              </a:pPr>
              <a:r>
                <a:t>(GitHub Pages Deployment - Personal)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 txBox="1"/>
          <p:nvPr/>
        </p:nvSpPr>
        <p:spPr>
          <a:xfrm>
            <a:off x="304919" y="97919"/>
            <a:ext cx="7256862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+mj-lt"/>
                <a:ea typeface="+mj-ea"/>
                <a:cs typeface="+mj-cs"/>
                <a:sym typeface="Arial"/>
              </a:defRPr>
            </a:pPr>
            <a:r>
              <a:t>Deploying Static Personal Site </a:t>
            </a:r>
            <a:r>
              <a:t>–</a:t>
            </a:r>
            <a:r>
              <a:t> GitHub Pages</a:t>
            </a:r>
          </a:p>
        </p:txBody>
      </p:sp>
      <p:sp>
        <p:nvSpPr>
          <p:cNvPr id="285" name="CustomShape 2"/>
          <p:cNvSpPr txBox="1"/>
          <p:nvPr/>
        </p:nvSpPr>
        <p:spPr>
          <a:xfrm>
            <a:off x="409319" y="783719"/>
            <a:ext cx="8610122" cy="396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1" sz="2000">
                <a:latin typeface="+mj-lt"/>
                <a:ea typeface="+mj-ea"/>
                <a:cs typeface="+mj-cs"/>
                <a:sym typeface="Arial"/>
              </a:defRPr>
            </a:pPr>
            <a:r>
              <a:t>Basic Steps: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/>
            </a:pPr>
            <a:r>
              <a:t>Create a new repo that is named `_username_.github.io`  </a:t>
            </a:r>
          </a:p>
          <a:p>
            <a:pPr marL="457200" indent="-457200">
              <a:buSzPct val="100000"/>
              <a:buAutoNum type="arabicPeriod" startAt="1"/>
              <a:defRPr sz="2400"/>
            </a:pPr>
          </a:p>
          <a:p>
            <a:pPr marL="457200" indent="-457200">
              <a:buSzPct val="100000"/>
              <a:buAutoNum type="arabicPeriod" startAt="2"/>
              <a:defRPr sz="2400"/>
            </a:pPr>
            <a:r>
              <a:t>Navigate into a folder and clone the repo into it  </a:t>
            </a:r>
          </a:p>
          <a:p>
            <a:pPr marL="457200" indent="-457200">
              <a:buSzPct val="100000"/>
              <a:buAutoNum type="arabicPeriod" startAt="2"/>
              <a:defRPr sz="2400"/>
            </a:pPr>
          </a:p>
          <a:p>
            <a:pPr marL="457200" indent="-457200">
              <a:buSzPct val="100000"/>
              <a:buAutoNum type="arabicPeriod" startAt="3"/>
              <a:defRPr sz="2400"/>
            </a:pPr>
            <a:r>
              <a:t>Build your files</a:t>
            </a:r>
          </a:p>
          <a:p>
            <a:pPr marL="457200" indent="-457200">
              <a:buSzPct val="100000"/>
              <a:buAutoNum type="arabicPeriod" startAt="3"/>
              <a:defRPr sz="2400"/>
            </a:pPr>
          </a:p>
          <a:p>
            <a:pPr marL="457200" indent="-457200">
              <a:buSzPct val="100000"/>
              <a:buAutoNum type="arabicPeriod" startAt="4"/>
              <a:defRPr sz="2400"/>
            </a:pPr>
            <a:r>
              <a:t>Add, commit, and push your changes into the repository</a:t>
            </a:r>
          </a:p>
          <a:p>
            <a:pPr/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-11881" y="689759"/>
            <a:ext cx="9155522" cy="562608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8" name="CustomShape 2"/>
          <p:cNvSpPr txBox="1"/>
          <p:nvPr/>
        </p:nvSpPr>
        <p:spPr>
          <a:xfrm>
            <a:off x="304919" y="914399"/>
            <a:ext cx="8686442" cy="240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+mj-lt"/>
                <a:ea typeface="+mj-ea"/>
                <a:cs typeface="+mj-cs"/>
                <a:sym typeface="Arial"/>
              </a:defRPr>
            </a:pPr>
            <a:r>
              <a:t>Assignment</a:t>
            </a:r>
          </a:p>
          <a:p>
            <a:pPr/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Time to take your newfangled website and deploy it to the cloud (in this case, GitHub Pages).</a:t>
            </a:r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Additional instructions to be sent via Slack.</a:t>
            </a:r>
          </a:p>
        </p:txBody>
      </p:sp>
      <p:sp>
        <p:nvSpPr>
          <p:cNvPr id="289" name="CustomShape 3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90" name="CustomShape 4"/>
          <p:cNvSpPr txBox="1"/>
          <p:nvPr/>
        </p:nvSpPr>
        <p:spPr>
          <a:xfrm>
            <a:off x="2971800" y="124919"/>
            <a:ext cx="601956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t>Suggested Time: </a:t>
            </a:r>
            <a:r>
              <a:rPr b="0"/>
              <a:t>15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295" name="CustomShape 2"/>
          <p:cNvGrpSpPr/>
          <p:nvPr/>
        </p:nvGrpSpPr>
        <p:grpSpPr>
          <a:xfrm>
            <a:off x="304920" y="1447919"/>
            <a:ext cx="8534160" cy="3428641"/>
            <a:chOff x="0" y="0"/>
            <a:chExt cx="8534159" cy="3428639"/>
          </a:xfrm>
        </p:grpSpPr>
        <p:sp>
          <p:nvSpPr>
            <p:cNvPr id="293" name="Rectangle"/>
            <p:cNvSpPr/>
            <p:nvPr/>
          </p:nvSpPr>
          <p:spPr>
            <a:xfrm>
              <a:off x="0" y="0"/>
              <a:ext cx="8534160" cy="342864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94" name="Instructor: Demo…"/>
            <p:cNvSpPr txBox="1"/>
            <p:nvPr/>
          </p:nvSpPr>
          <p:spPr>
            <a:xfrm>
              <a:off x="0" y="1142678"/>
              <a:ext cx="8534160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i="1" sz="3600">
                  <a:latin typeface="+mj-lt"/>
                  <a:ea typeface="+mj-ea"/>
                  <a:cs typeface="+mj-cs"/>
                  <a:sym typeface="Arial"/>
                </a:defRPr>
              </a:pPr>
              <a:r>
                <a:t>Instructor: Demo </a:t>
              </a:r>
            </a:p>
            <a:p>
              <a:pPr algn="ctr">
                <a:defRPr i="1" sz="3600">
                  <a:latin typeface="+mj-lt"/>
                  <a:ea typeface="+mj-ea"/>
                  <a:cs typeface="+mj-cs"/>
                  <a:sym typeface="Arial"/>
                </a:defRPr>
              </a:pPr>
              <a:r>
                <a:t>(GitHub Pages Deployment - Project)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Instructor Feedback</a:t>
            </a:r>
          </a:p>
        </p:txBody>
      </p:sp>
      <p:sp>
        <p:nvSpPr>
          <p:cNvPr id="74" name="CustomShape 2"/>
          <p:cNvSpPr txBox="1"/>
          <p:nvPr/>
        </p:nvSpPr>
        <p:spPr>
          <a:xfrm>
            <a:off x="304919" y="762119"/>
            <a:ext cx="8740442" cy="3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1" sz="2200">
                <a:latin typeface="+mj-lt"/>
                <a:ea typeface="+mj-ea"/>
                <a:cs typeface="+mj-cs"/>
                <a:sym typeface="Arial"/>
              </a:defRPr>
            </a:pPr>
            <a:r>
              <a:t>Things I’ve noticed people doing </a:t>
            </a:r>
            <a:r>
              <a:rPr i="1" u="sng"/>
              <a:t>incredibly</a:t>
            </a:r>
            <a:r>
              <a:t> well:</a:t>
            </a:r>
          </a:p>
          <a:p>
            <a:pPr/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All of you are handling an enormous volume of information. </a:t>
            </a:r>
          </a:p>
          <a:p>
            <a:pPr/>
            <a:r>
              <a:t> 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All of you are asking the right questions.</a:t>
            </a:r>
          </a:p>
          <a:p>
            <a:pPr/>
            <a:r>
              <a:t> 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You notice the right details.</a:t>
            </a:r>
          </a:p>
          <a:p>
            <a:pPr/>
            <a:r>
              <a:t> 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You all help each other out.</a:t>
            </a:r>
          </a:p>
          <a:p>
            <a:pPr/>
            <a:r>
              <a:t> </a:t>
            </a:r>
          </a:p>
          <a:p>
            <a:pPr>
              <a:buSzPct val="100000"/>
              <a:buFont typeface="Arial"/>
              <a:buChar char="•"/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And, most importantly, you are </a:t>
            </a:r>
            <a:r>
              <a:rPr b="1" u="sng"/>
              <a:t>figuring out things on your own.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 txBox="1"/>
          <p:nvPr/>
        </p:nvSpPr>
        <p:spPr>
          <a:xfrm>
            <a:off x="304919" y="97919"/>
            <a:ext cx="7256862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+mj-lt"/>
                <a:ea typeface="+mj-ea"/>
                <a:cs typeface="+mj-cs"/>
                <a:sym typeface="Arial"/>
              </a:defRPr>
            </a:pPr>
            <a:r>
              <a:t>Deploying a Static Project Site </a:t>
            </a:r>
            <a:r>
              <a:t>–</a:t>
            </a:r>
            <a:r>
              <a:t> GitHub Pages</a:t>
            </a:r>
          </a:p>
        </p:txBody>
      </p:sp>
      <p:sp>
        <p:nvSpPr>
          <p:cNvPr id="298" name="CustomShape 2"/>
          <p:cNvSpPr txBox="1"/>
          <p:nvPr/>
        </p:nvSpPr>
        <p:spPr>
          <a:xfrm>
            <a:off x="409319" y="783719"/>
            <a:ext cx="8610122" cy="4500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1" sz="2000">
                <a:latin typeface="+mj-lt"/>
                <a:ea typeface="+mj-ea"/>
                <a:cs typeface="+mj-cs"/>
                <a:sym typeface="Arial"/>
              </a:defRPr>
            </a:pPr>
            <a:r>
              <a:t>Basic Steps: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/>
            <a:r>
              <a:t> 1. Create a new repository on your GitHub account. You can name this repository whatever you would like.  </a:t>
            </a:r>
          </a:p>
          <a:p>
            <a:pPr/>
          </a:p>
          <a:p>
            <a:pPr/>
            <a:r>
              <a:t>2. Once inside of the repository, create a new file and name it `index.html`  </a:t>
            </a:r>
          </a:p>
          <a:p>
            <a:pPr/>
          </a:p>
          <a:p>
            <a:pPr/>
            <a:r>
              <a:t>3. Add some very basic HTML into this file, save it, and then navigate into your repository's Settings tab. </a:t>
            </a:r>
          </a:p>
          <a:p>
            <a:pPr/>
          </a:p>
          <a:p>
            <a:pPr/>
            <a:r>
              <a:t>4. Scroll down to the GitHub Pages section and then, in the section labeled "Source", select that you would like to use the master branch as your source.  </a:t>
            </a:r>
          </a:p>
          <a:p>
            <a:pPr/>
          </a:p>
          <a:p>
            <a:pPr/>
            <a:r>
              <a:t>5. Navigate to `&lt;username&gt;.github.io/&lt;repositoryname&gt;` and you will find that your new web page has gone live!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-11881" y="689759"/>
            <a:ext cx="9155522" cy="562608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CustomShape 2"/>
          <p:cNvSpPr txBox="1"/>
          <p:nvPr/>
        </p:nvSpPr>
        <p:spPr>
          <a:xfrm>
            <a:off x="304919" y="914399"/>
            <a:ext cx="8686442" cy="240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b="1" sz="2400">
                <a:latin typeface="+mj-lt"/>
                <a:ea typeface="+mj-ea"/>
                <a:cs typeface="+mj-cs"/>
                <a:sym typeface="Arial"/>
              </a:defRPr>
            </a:pPr>
            <a:r>
              <a:t>Assignment</a:t>
            </a:r>
          </a:p>
          <a:p>
            <a:pPr/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Build a newfangled website, and deploy it to GitHub Pages as a project instead of a personal site.</a:t>
            </a:r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400">
                <a:latin typeface="+mj-lt"/>
                <a:ea typeface="+mj-ea"/>
                <a:cs typeface="+mj-cs"/>
                <a:sym typeface="Arial"/>
              </a:defRPr>
            </a:pPr>
            <a:r>
              <a:t>Additional instructions to be sent via Slack.</a:t>
            </a:r>
          </a:p>
        </p:txBody>
      </p:sp>
      <p:sp>
        <p:nvSpPr>
          <p:cNvPr id="302" name="CustomShape 3"/>
          <p:cNvSpPr txBox="1"/>
          <p:nvPr/>
        </p:nvSpPr>
        <p:spPr>
          <a:xfrm>
            <a:off x="304920" y="97919"/>
            <a:ext cx="525744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03" name="CustomShape 4"/>
          <p:cNvSpPr txBox="1"/>
          <p:nvPr/>
        </p:nvSpPr>
        <p:spPr>
          <a:xfrm>
            <a:off x="2971800" y="124919"/>
            <a:ext cx="601956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t>Suggested Time: </a:t>
            </a:r>
            <a:r>
              <a:rPr b="0"/>
              <a:t>15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Practice Through Frustration</a:t>
            </a:r>
          </a:p>
        </p:txBody>
      </p:sp>
      <p:sp>
        <p:nvSpPr>
          <p:cNvPr id="306" name="CustomShape 2"/>
          <p:cNvSpPr txBox="1"/>
          <p:nvPr/>
        </p:nvSpPr>
        <p:spPr>
          <a:xfrm>
            <a:off x="304920" y="2622080"/>
            <a:ext cx="8534160" cy="1461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b="1" i="1" sz="6000">
                <a:latin typeface="+mj-lt"/>
                <a:ea typeface="+mj-ea"/>
                <a:cs typeface="+mj-cs"/>
                <a:sym typeface="Arial"/>
              </a:defRPr>
            </a:pPr>
            <a:r>
              <a:t>Keep Practicing! </a:t>
            </a:r>
          </a:p>
          <a:p>
            <a:pPr algn="ctr">
              <a:defRPr i="1" sz="3500">
                <a:latin typeface="+mj-lt"/>
                <a:ea typeface="+mj-ea"/>
                <a:cs typeface="+mj-cs"/>
                <a:sym typeface="Arial"/>
              </a:defRPr>
            </a:pPr>
            <a:r>
              <a:t>It gets better.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A Few Admin Things…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04920" y="108165"/>
            <a:ext cx="54702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Instructor Feedback</a:t>
            </a:r>
          </a:p>
        </p:txBody>
      </p:sp>
      <p:sp>
        <p:nvSpPr>
          <p:cNvPr id="79" name="CustomShape 2"/>
          <p:cNvSpPr txBox="1"/>
          <p:nvPr/>
        </p:nvSpPr>
        <p:spPr>
          <a:xfrm>
            <a:off x="304919" y="762119"/>
            <a:ext cx="8740442" cy="2626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buSzPct val="100000"/>
              <a:buFont typeface="Arial"/>
              <a:buChar char="•"/>
              <a:defRPr b="1" sz="2200">
                <a:latin typeface="+mj-lt"/>
                <a:ea typeface="+mj-ea"/>
                <a:cs typeface="+mj-cs"/>
                <a:sym typeface="Arial"/>
              </a:defRPr>
            </a:pPr>
            <a:r>
              <a:t> Remember, Homework #1 is due on </a:t>
            </a:r>
            <a:r>
              <a:rPr u="sng"/>
              <a:t>Wednesday / Thursday.</a:t>
            </a:r>
            <a:endParaRPr u="sng"/>
          </a:p>
          <a:p>
            <a:pPr/>
            <a:endParaRPr u="sng"/>
          </a:p>
          <a:p>
            <a:pPr>
              <a:buSzPct val="100000"/>
              <a:buFont typeface="Arial"/>
              <a:buChar char="•"/>
              <a:defRPr b="1" sz="2200" u="sng">
                <a:latin typeface="+mj-lt"/>
                <a:ea typeface="+mj-ea"/>
                <a:cs typeface="+mj-cs"/>
                <a:sym typeface="Arial"/>
              </a:defRPr>
            </a:pPr>
            <a:r>
              <a:t> Homework Link: </a:t>
            </a:r>
          </a:p>
          <a:p>
            <a:pPr>
              <a:defRPr b="1" sz="2200" u="sng">
                <a:latin typeface="+mj-lt"/>
                <a:ea typeface="+mj-ea"/>
                <a:cs typeface="+mj-cs"/>
                <a:sym typeface="Arial"/>
              </a:defRPr>
            </a:pPr>
            <a:r>
              <a:rPr b="0" u="none"/>
              <a:t>https://nu.bootcampcontent.com/</a:t>
            </a:r>
            <a:endParaRPr b="0" u="none"/>
          </a:p>
          <a:p>
            <a:pPr>
              <a:buSzPct val="100000"/>
              <a:buFont typeface="Arial"/>
              <a:buChar char="•"/>
            </a:pPr>
            <a:endParaRPr>
              <a:latin typeface="+mj-lt"/>
              <a:ea typeface="+mj-ea"/>
              <a:cs typeface="+mj-cs"/>
              <a:sym typeface="Arial"/>
            </a:endParaRPr>
          </a:p>
          <a:p>
            <a:pPr>
              <a:defRPr b="1" sz="2200">
                <a:latin typeface="+mj-lt"/>
                <a:ea typeface="+mj-ea"/>
                <a:cs typeface="+mj-cs"/>
                <a:sym typeface="Arial"/>
              </a:defRPr>
            </a:pPr>
            <a:r>
              <a:t> Remember to submit Homework via GitHub (&amp; GitHub Pages):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Arial"/>
              </a:defRPr>
            </a:pPr>
            <a:r>
              <a:rPr b="0"/>
              <a:t>https://www.bootcampspot.com/</a:t>
            </a:r>
            <a:endParaRPr b="0"/>
          </a:p>
        </p:txBody>
      </p:sp>
      <p:grpSp>
        <p:nvGrpSpPr>
          <p:cNvPr id="82" name="CustomShape 3"/>
          <p:cNvGrpSpPr/>
          <p:nvPr/>
        </p:nvGrpSpPr>
        <p:grpSpPr>
          <a:xfrm>
            <a:off x="603960" y="4191120"/>
            <a:ext cx="8141999" cy="1431001"/>
            <a:chOff x="0" y="0"/>
            <a:chExt cx="8141998" cy="1431000"/>
          </a:xfrm>
        </p:grpSpPr>
        <p:sp>
          <p:nvSpPr>
            <p:cNvPr id="80" name="Rectangle"/>
            <p:cNvSpPr/>
            <p:nvPr/>
          </p:nvSpPr>
          <p:spPr>
            <a:xfrm>
              <a:off x="18119" y="0"/>
              <a:ext cx="8105761" cy="1431001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1" name="And seriously!…"/>
            <p:cNvSpPr txBox="1"/>
            <p:nvPr/>
          </p:nvSpPr>
          <p:spPr>
            <a:xfrm>
              <a:off x="-1" y="0"/>
              <a:ext cx="8142000" cy="1375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t">
              <a:spAutoFit/>
            </a:bodyPr>
            <a:lstStyle/>
            <a:p>
              <a:pPr algn="ctr">
                <a:defRPr b="1" sz="3200">
                  <a:latin typeface="+mj-lt"/>
                  <a:ea typeface="+mj-ea"/>
                  <a:cs typeface="+mj-cs"/>
                  <a:sym typeface="Arial"/>
                </a:defRPr>
              </a:pPr>
              <a:r>
                <a:t>And </a:t>
              </a:r>
              <a:r>
                <a:rPr u="sng"/>
                <a:t>seriously</a:t>
              </a:r>
              <a:r>
                <a:t>! </a:t>
              </a:r>
            </a:p>
            <a:p>
              <a:pPr algn="ctr">
                <a:defRPr b="1" sz="3200">
                  <a:latin typeface="+mj-lt"/>
                  <a:ea typeface="+mj-ea"/>
                  <a:cs typeface="+mj-cs"/>
                  <a:sym typeface="Arial"/>
                </a:defRPr>
              </a:pPr>
              <a:r>
                <a:t>Submit whatever you have! Don’t get a 0.</a:t>
              </a:r>
            </a:p>
            <a:p>
              <a:pPr algn="ctr">
                <a:defRPr sz="2400">
                  <a:latin typeface="+mj-lt"/>
                  <a:ea typeface="+mj-ea"/>
                  <a:cs typeface="+mj-cs"/>
                  <a:sym typeface="Arial"/>
                </a:defRPr>
              </a:pPr>
              <a:r>
                <a:t>(Even if you don’t like what you’ve made.)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 txBox="1"/>
          <p:nvPr/>
        </p:nvSpPr>
        <p:spPr>
          <a:xfrm>
            <a:off x="304919" y="762119"/>
            <a:ext cx="8740442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1" sz="2200" u="sng">
                <a:latin typeface="+mj-lt"/>
                <a:ea typeface="+mj-ea"/>
                <a:cs typeface="+mj-cs"/>
                <a:sym typeface="Arial"/>
              </a:defRPr>
            </a:pPr>
            <a:r>
              <a:t>Also, remember….</a:t>
            </a:r>
          </a:p>
          <a:p>
            <a:pPr/>
          </a:p>
          <a:p>
            <a:pPr>
              <a:buSzPct val="100000"/>
              <a:buFont typeface="Arial"/>
              <a:buChar char="•"/>
              <a:defRPr b="1" sz="2200">
                <a:latin typeface="+mj-lt"/>
                <a:ea typeface="+mj-ea"/>
                <a:cs typeface="+mj-cs"/>
                <a:sym typeface="Arial"/>
              </a:defRPr>
            </a:pPr>
            <a:r>
              <a:t> In Class Office Hours: </a:t>
            </a:r>
            <a:r>
              <a:rPr b="0"/>
              <a:t>45 minutes before class, 30 minutes after.</a:t>
            </a:r>
            <a:endParaRPr b="0"/>
          </a:p>
          <a:p>
            <a:pPr/>
            <a:endParaRPr>
              <a:latin typeface="+mj-lt"/>
              <a:ea typeface="+mj-ea"/>
              <a:cs typeface="+mj-cs"/>
              <a:sym typeface="Arial"/>
            </a:endParaRPr>
          </a:p>
          <a:p>
            <a:pPr>
              <a:buSzPct val="100000"/>
              <a:buFont typeface="Arial"/>
              <a:buChar char="•"/>
              <a:defRPr b="1" sz="2200">
                <a:latin typeface="+mj-lt"/>
                <a:ea typeface="+mj-ea"/>
                <a:cs typeface="+mj-cs"/>
                <a:sym typeface="Arial"/>
              </a:defRPr>
            </a:pPr>
            <a:r>
              <a:t> Review In Class Material (Exercises and Slides):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Arial"/>
              </a:defRPr>
            </a:pPr>
            <a:r>
              <a:rPr b="0"/>
              <a:t>https://nu.bootcampcontent.com/</a:t>
            </a:r>
            <a:endParaRPr b="0"/>
          </a:p>
          <a:p>
            <a:pPr>
              <a:buSzPct val="100000"/>
              <a:buFont typeface="Arial"/>
              <a:buChar char="•"/>
            </a:pPr>
            <a:endParaRPr>
              <a:latin typeface="+mj-lt"/>
              <a:ea typeface="+mj-ea"/>
              <a:cs typeface="+mj-cs"/>
              <a:sym typeface="Arial"/>
            </a:endParaRPr>
          </a:p>
          <a:p>
            <a:pPr>
              <a:defRPr b="1" sz="2200">
                <a:latin typeface="+mj-lt"/>
                <a:ea typeface="+mj-ea"/>
                <a:cs typeface="+mj-cs"/>
                <a:sym typeface="Arial"/>
              </a:defRPr>
            </a:pPr>
            <a:r>
              <a:t> Re-Watch Class Videos: </a:t>
            </a:r>
          </a:p>
          <a:p>
            <a:pPr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http://bit.ly/sdaoud-mw</a:t>
            </a:r>
          </a:p>
          <a:p>
            <a:pPr/>
          </a:p>
          <a:p>
            <a:pPr/>
          </a:p>
          <a:p>
            <a:pPr/>
          </a:p>
        </p:txBody>
      </p:sp>
      <p:sp>
        <p:nvSpPr>
          <p:cNvPr id="85" name="CustomShape 2"/>
          <p:cNvSpPr txBox="1"/>
          <p:nvPr/>
        </p:nvSpPr>
        <p:spPr>
          <a:xfrm>
            <a:off x="304919" y="97919"/>
            <a:ext cx="5562362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Office Hours + Additional Help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Recapping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Unbranded">
  <a:themeElements>
    <a:clrScheme name="1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Unbranded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Unbranded">
  <a:themeElements>
    <a:clrScheme name="1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Unbranded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